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1" r:id="rId5"/>
  </p:sldMasterIdLst>
  <p:notesMasterIdLst>
    <p:notesMasterId r:id="rId22"/>
  </p:notesMasterIdLst>
  <p:sldIdLst>
    <p:sldId id="298" r:id="rId6"/>
    <p:sldId id="284" r:id="rId7"/>
    <p:sldId id="286" r:id="rId8"/>
    <p:sldId id="287" r:id="rId9"/>
    <p:sldId id="261" r:id="rId10"/>
    <p:sldId id="285" r:id="rId11"/>
    <p:sldId id="288" r:id="rId12"/>
    <p:sldId id="290" r:id="rId13"/>
    <p:sldId id="292" r:id="rId14"/>
    <p:sldId id="299" r:id="rId15"/>
    <p:sldId id="300" r:id="rId16"/>
    <p:sldId id="301" r:id="rId17"/>
    <p:sldId id="302" r:id="rId18"/>
    <p:sldId id="293" r:id="rId19"/>
    <p:sldId id="294"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p:scale>
          <a:sx n="75" d="100"/>
          <a:sy n="75" d="100"/>
        </p:scale>
        <p:origin x="1950" y="88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4.jpeg"/></Relationships>
</file>

<file path=ppt/drawings/drawing1.xml><?xml version="1.0" encoding="utf-8"?>
<c:userShapes xmlns:c="http://schemas.openxmlformats.org/drawingml/2006/chart">
  <cdr:relSizeAnchor xmlns:cdr="http://schemas.openxmlformats.org/drawingml/2006/chartDrawing">
    <cdr:from>
      <cdr:x>0</cdr:x>
      <cdr:y>0</cdr:y>
    </cdr:from>
    <cdr:to>
      <cdr:x>0.4075</cdr:x>
      <cdr:y>1</cdr:y>
    </cdr:to>
    <cdr:pic>
      <cdr:nvPicPr>
        <cdr:cNvPr id="2" name="Picture 1">
          <a:extLst xmlns:a="http://schemas.openxmlformats.org/drawingml/2006/main">
            <a:ext uri="{FF2B5EF4-FFF2-40B4-BE49-F238E27FC236}">
              <a16:creationId xmlns:a16="http://schemas.microsoft.com/office/drawing/2014/main" id="{F8C09DCB-A266-0D2A-929F-C6B24B044031}"/>
            </a:ext>
          </a:extLst>
        </cdr:cNvPr>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0" y="0"/>
          <a:ext cx="4483067" cy="4160838"/>
        </a:xfrm>
        <a:prstGeom xmlns:a="http://schemas.openxmlformats.org/drawingml/2006/main" prst="rect">
          <a:avLst/>
        </a:prstGeom>
        <a:noFill xmlns:a="http://schemas.openxmlformats.org/drawingml/2006/main"/>
        <a:extLst xmlns:a="http://schemas.openxmlformats.org/drawingml/2006/main">
          <a:ext uri="{909E8E84-426E-40DD-AFC4-6F175D3DCCD1}">
            <a14:hiddenFill xmlns:a14="http://schemas.microsoft.com/office/drawing/2010/main">
              <a:solidFill>
                <a:srgbClr val="FFFFFF"/>
              </a:solidFill>
            </a14:hiddenFill>
          </a:ext>
        </a:extLst>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BE38-34DB-B83E-F2B3-68D7C8C596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A374C4-D1F2-7E70-6D68-5CEBE7AAE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02154B2-D25D-C1D5-21D6-FE27CB0DD639}"/>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150B58BE-E6A1-1BBE-0433-2C8AA20168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D215EB-FF94-EEAD-D296-7A9A90591E45}"/>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1756189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4688E-96B3-04A8-3A30-BD70A67197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DBA80D-8136-CFE2-DD27-552CB62706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7287-2C2A-4C8D-07E1-05C091BF77C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D5994A00-E0B2-8577-2FA3-5E94D1F147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413A1C-1BFA-BB91-3950-348B06A2D117}"/>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61394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4015-5580-6DFF-D475-F97C41700E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D768DE-6EC5-22C8-FC34-0B285C5DB6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833FAB-CD7B-4E87-E063-3FE7636E2C44}"/>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423124AA-9F39-1E5A-06C9-8ACBD69D59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BAD585-8201-DD7B-0AE6-5FC71E9F8FF4}"/>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30082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4172-FCE9-896F-7BC7-927BFDF9B3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E1FF38-12FF-5140-7D30-AF490CE891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03D87F-099E-0214-6764-30363495F1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C7C3A4-DBDA-D927-7728-8F67991C87C3}"/>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EEEF4D12-0329-0A9E-7245-C18C908CCB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38FCF1-F0C8-4BD7-8D6D-C67593F3647B}"/>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40337368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C5E8-286E-65A6-0E2B-E04D9A63D7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804FD6-2ED4-0535-5B14-57EF10F0B1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5ED5B-1647-9A94-4FAE-C012928027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FF44F4-8060-117C-63D2-252BDAF34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9C4F0C-ECFE-E4AE-06CA-C81192CC29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4529BD-8409-0493-5760-2B3871485CEB}"/>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8" name="Footer Placeholder 7">
            <a:extLst>
              <a:ext uri="{FF2B5EF4-FFF2-40B4-BE49-F238E27FC236}">
                <a16:creationId xmlns:a16="http://schemas.microsoft.com/office/drawing/2014/main" id="{98440F34-FCD2-A671-5F36-C5B8DB9E8D8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C96D1F-AD6A-455E-479E-FA199EF30D76}"/>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40064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32C9-D234-EA41-0825-C5CC5EF833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B52C08-51B0-C1AC-5E04-89E76855A6BF}"/>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4" name="Footer Placeholder 3">
            <a:extLst>
              <a:ext uri="{FF2B5EF4-FFF2-40B4-BE49-F238E27FC236}">
                <a16:creationId xmlns:a16="http://schemas.microsoft.com/office/drawing/2014/main" id="{A75B0B1B-3CC0-F3F2-902B-F92C1E09B4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61D1A6-322A-0BFF-00C1-8961AB6188E9}"/>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2490331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DA2D1-9BE4-C478-895D-CC248007A7C4}"/>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3" name="Footer Placeholder 2">
            <a:extLst>
              <a:ext uri="{FF2B5EF4-FFF2-40B4-BE49-F238E27FC236}">
                <a16:creationId xmlns:a16="http://schemas.microsoft.com/office/drawing/2014/main" id="{E9DEC7AF-B021-C2E0-C909-1F12719815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C0FF57-E150-F8D8-1EC3-769FD6365507}"/>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55161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6384-52E4-0B47-AEFE-37CE344E85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2F1C44-E209-AA70-F8E0-56FB3E9D9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27B668-D105-24B6-A3F4-86C61CF86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967CE-71EC-F23A-1053-2EF16C90811B}"/>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17D9BA69-C6CA-ABB6-9060-169448ED08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271C13-CC89-A248-8F19-DF05E60200B2}"/>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11419207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A892-B8FA-4F88-9A1E-B50133DC0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BCB927-DF55-48B5-9422-3DA4C51725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6612779-8A27-2E1E-B868-5168A0436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78154E-099E-1704-9F70-9573DF7A9AD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6" name="Footer Placeholder 5">
            <a:extLst>
              <a:ext uri="{FF2B5EF4-FFF2-40B4-BE49-F238E27FC236}">
                <a16:creationId xmlns:a16="http://schemas.microsoft.com/office/drawing/2014/main" id="{1E0B592E-90D0-9026-66A2-8827064203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51E54F7-85A2-4E14-E52A-F0C36D33B00F}"/>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128220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D848-0929-2D72-3AE3-A93790F21A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BED7C7-8CD0-251E-4931-E68366E43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9E3AB9-08A1-5B4C-09AC-54F0B21CDCA0}"/>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14DE3094-C6E5-D439-EFC8-DE1C34176F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1F87C6-AD60-DA01-B26B-30DD7428B4D5}"/>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23897178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F900E-9147-784B-666C-DDB284FC82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98BBF5-2728-4C93-BFE6-96E55BF5DD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F6F7F-D51B-ED15-C9C9-1ACE24E9B98C}"/>
              </a:ext>
            </a:extLst>
          </p:cNvPr>
          <p:cNvSpPr>
            <a:spLocks noGrp="1"/>
          </p:cNvSpPr>
          <p:nvPr>
            <p:ph type="dt" sz="half" idx="10"/>
          </p:nvPr>
        </p:nvSpPr>
        <p:spPr/>
        <p:txBody>
          <a:body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51AE1DE6-7C7E-C683-E042-21657A46E1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CF7B9C-E8CD-CCF3-93FA-1F4086BD56CC}"/>
              </a:ext>
            </a:extLst>
          </p:cNvPr>
          <p:cNvSpPr>
            <a:spLocks noGrp="1"/>
          </p:cNvSpPr>
          <p:nvPr>
            <p:ph type="sldNum" sz="quarter" idx="12"/>
          </p:nvPr>
        </p:nvSpPr>
        <p:spPr/>
        <p:txBody>
          <a:bodyPr/>
          <a:lstStyle/>
          <a:p>
            <a:fld id="{F37CCD12-8DF3-4E74-BF9C-E08C9D3253A7}" type="slidenum">
              <a:rPr lang="en-IN" smtClean="0"/>
              <a:t>‹#›</a:t>
            </a:fld>
            <a:endParaRPr lang="en-IN"/>
          </a:p>
        </p:txBody>
      </p:sp>
    </p:spTree>
    <p:extLst>
      <p:ext uri="{BB962C8B-B14F-4D97-AF65-F5344CB8AC3E}">
        <p14:creationId xmlns:p14="http://schemas.microsoft.com/office/powerpoint/2010/main" val="331761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FF3E3-31E3-995F-081E-919382E9F0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A6ACEF-2C86-9F54-4ABE-FA7D9DFA53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F1D982-6AA3-E43E-5813-9788D77C66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80FCC-C912-44D1-B437-ADF07288950B}" type="datetimeFigureOut">
              <a:rPr lang="en-IN" smtClean="0"/>
              <a:t>07-01-2023</a:t>
            </a:fld>
            <a:endParaRPr lang="en-IN"/>
          </a:p>
        </p:txBody>
      </p:sp>
      <p:sp>
        <p:nvSpPr>
          <p:cNvPr id="5" name="Footer Placeholder 4">
            <a:extLst>
              <a:ext uri="{FF2B5EF4-FFF2-40B4-BE49-F238E27FC236}">
                <a16:creationId xmlns:a16="http://schemas.microsoft.com/office/drawing/2014/main" id="{9F056F62-352D-432D-ED90-41CEB6352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5BDDF8-94FD-02CA-D913-802A3D643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CCD12-8DF3-4E74-BF9C-E08C9D3253A7}" type="slidenum">
              <a:rPr lang="en-IN" smtClean="0"/>
              <a:t>‹#›</a:t>
            </a:fld>
            <a:endParaRPr lang="en-IN"/>
          </a:p>
        </p:txBody>
      </p:sp>
    </p:spTree>
    <p:extLst>
      <p:ext uri="{BB962C8B-B14F-4D97-AF65-F5344CB8AC3E}">
        <p14:creationId xmlns:p14="http://schemas.microsoft.com/office/powerpoint/2010/main" val="74645676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4964-98E0-559C-822D-9FDF3734536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CB1803FC-26A9-BB25-7715-6578EC05CB1D}"/>
              </a:ext>
            </a:extLst>
          </p:cNvPr>
          <p:cNvSpPr>
            <a:spLocks noGrp="1"/>
          </p:cNvSpPr>
          <p:nvPr>
            <p:ph type="subTitle" idx="1"/>
          </p:nvPr>
        </p:nvSpPr>
        <p:spPr/>
        <p:txBody>
          <a:bodyPr/>
          <a:lstStyle/>
          <a:p>
            <a:endParaRPr lang="en-IN"/>
          </a:p>
        </p:txBody>
      </p:sp>
      <p:pic>
        <p:nvPicPr>
          <p:cNvPr id="4" name="Untitled design (1)">
            <a:hlinkClick r:id="" action="ppaction://media"/>
            <a:extLst>
              <a:ext uri="{FF2B5EF4-FFF2-40B4-BE49-F238E27FC236}">
                <a16:creationId xmlns:a16="http://schemas.microsoft.com/office/drawing/2014/main" id="{FCA637AF-E67F-08A8-A4B4-D046DA7849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325D706-CB27-D4BF-0BAD-6B73A45C15D1}"/>
              </a:ext>
            </a:extLst>
          </p:cNvPr>
          <p:cNvSpPr txBox="1"/>
          <p:nvPr/>
        </p:nvSpPr>
        <p:spPr>
          <a:xfrm flipH="1">
            <a:off x="3659166" y="5160806"/>
            <a:ext cx="487366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err="1">
                <a:ln>
                  <a:noFill/>
                </a:ln>
                <a:solidFill>
                  <a:srgbClr val="FFC000">
                    <a:lumMod val="60000"/>
                    <a:lumOff val="40000"/>
                  </a:srgbClr>
                </a:solidFill>
                <a:effectLst/>
                <a:uLnTx/>
                <a:uFillTx/>
                <a:latin typeface="Montserrat" pitchFamily="2" charset="0"/>
                <a:ea typeface="+mn-ea"/>
                <a:cs typeface="+mn-cs"/>
              </a:rPr>
              <a:t>B</a:t>
            </a:r>
            <a:r>
              <a:rPr kumimoji="0" lang="en-US" sz="6000" b="1" i="0" u="none" strike="noStrike" kern="1200" cap="none" spc="0" normalizeH="0" baseline="0" noProof="0" dirty="0" err="1">
                <a:ln>
                  <a:noFill/>
                </a:ln>
                <a:solidFill>
                  <a:srgbClr val="ED7D31">
                    <a:lumMod val="50000"/>
                  </a:srgbClr>
                </a:solidFill>
                <a:effectLst/>
                <a:uLnTx/>
                <a:uFillTx/>
                <a:latin typeface="Montserrat" pitchFamily="2" charset="0"/>
                <a:ea typeface="+mn-ea"/>
                <a:cs typeface="+mn-cs"/>
              </a:rPr>
              <a:t>usy</a:t>
            </a:r>
            <a:r>
              <a:rPr kumimoji="0" lang="en-US" sz="6000" b="1" i="0" u="none" strike="noStrike" kern="1200" cap="none" spc="0" normalizeH="0" baseline="0" noProof="0" dirty="0" err="1">
                <a:ln>
                  <a:noFill/>
                </a:ln>
                <a:solidFill>
                  <a:srgbClr val="FFC000">
                    <a:lumMod val="60000"/>
                    <a:lumOff val="40000"/>
                  </a:srgbClr>
                </a:solidFill>
                <a:effectLst/>
                <a:uLnTx/>
                <a:uFillTx/>
                <a:latin typeface="Montserrat" pitchFamily="2" charset="0"/>
                <a:ea typeface="+mn-ea"/>
                <a:cs typeface="+mn-cs"/>
              </a:rPr>
              <a:t>B</a:t>
            </a:r>
            <a:r>
              <a:rPr kumimoji="0" lang="en-US" sz="6000" b="1" i="0" u="none" strike="noStrike" kern="1200" cap="none" spc="0" normalizeH="0" baseline="0" noProof="0" dirty="0" err="1">
                <a:ln>
                  <a:noFill/>
                </a:ln>
                <a:solidFill>
                  <a:srgbClr val="ED7D31">
                    <a:lumMod val="50000"/>
                  </a:srgbClr>
                </a:solidFill>
                <a:effectLst/>
                <a:uLnTx/>
                <a:uFillTx/>
                <a:latin typeface="Montserrat" pitchFamily="2" charset="0"/>
                <a:ea typeface="+mn-ea"/>
                <a:cs typeface="+mn-cs"/>
              </a:rPr>
              <a:t>ee</a:t>
            </a:r>
            <a:endParaRPr kumimoji="0" lang="en-IN" sz="6000" b="1" i="0" u="none" strike="noStrike" kern="1200" cap="none" spc="0" normalizeH="0" baseline="0" noProof="0" dirty="0">
              <a:ln>
                <a:noFill/>
              </a:ln>
              <a:solidFill>
                <a:srgbClr val="ED7D31">
                  <a:lumMod val="50000"/>
                </a:srgbClr>
              </a:solidFill>
              <a:effectLst/>
              <a:uLnTx/>
              <a:uFillTx/>
              <a:latin typeface="Montserrat" pitchFamily="2" charset="0"/>
              <a:ea typeface="+mn-ea"/>
              <a:cs typeface="+mn-cs"/>
            </a:endParaRPr>
          </a:p>
        </p:txBody>
      </p:sp>
      <p:sp>
        <p:nvSpPr>
          <p:cNvPr id="6" name="TextBox 5">
            <a:extLst>
              <a:ext uri="{FF2B5EF4-FFF2-40B4-BE49-F238E27FC236}">
                <a16:creationId xmlns:a16="http://schemas.microsoft.com/office/drawing/2014/main" id="{81612131-D731-63C8-7010-8DE2B03CD3DA}"/>
              </a:ext>
            </a:extLst>
          </p:cNvPr>
          <p:cNvSpPr txBox="1"/>
          <p:nvPr/>
        </p:nvSpPr>
        <p:spPr>
          <a:xfrm>
            <a:off x="2887055" y="6084605"/>
            <a:ext cx="641789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ontserrat" pitchFamily="2" charset="0"/>
                <a:ea typeface="+mn-ea"/>
                <a:cs typeface="+mn-cs"/>
              </a:rPr>
              <a:t>Connect with your kids and make parenting a breeze with </a:t>
            </a:r>
            <a:r>
              <a:rPr kumimoji="0" lang="en-US" sz="1600" b="0" i="0" u="none" strike="noStrike" kern="1200" cap="none" spc="0" normalizeH="0" baseline="0" noProof="0" dirty="0" err="1">
                <a:ln>
                  <a:noFill/>
                </a:ln>
                <a:solidFill>
                  <a:prstClr val="black"/>
                </a:solidFill>
                <a:effectLst/>
                <a:uLnTx/>
                <a:uFillTx/>
                <a:latin typeface="Montserrat" pitchFamily="2" charset="0"/>
                <a:ea typeface="+mn-ea"/>
                <a:cs typeface="+mn-cs"/>
              </a:rPr>
              <a:t>BusyBee</a:t>
            </a:r>
            <a:endParaRPr kumimoji="0" lang="en-IN" sz="1600" b="0" i="0" u="none" strike="noStrike" kern="1200" cap="none" spc="0" normalizeH="0" baseline="0" noProof="0" dirty="0">
              <a:ln>
                <a:noFill/>
              </a:ln>
              <a:solidFill>
                <a:prstClr val="black"/>
              </a:solidFill>
              <a:effectLst/>
              <a:uLnTx/>
              <a:uFillTx/>
              <a:latin typeface="Montserrat" pitchFamily="2" charset="0"/>
              <a:ea typeface="+mn-ea"/>
              <a:cs typeface="+mn-cs"/>
            </a:endParaRPr>
          </a:p>
        </p:txBody>
      </p:sp>
    </p:spTree>
    <p:extLst>
      <p:ext uri="{BB962C8B-B14F-4D97-AF65-F5344CB8AC3E}">
        <p14:creationId xmlns:p14="http://schemas.microsoft.com/office/powerpoint/2010/main" val="318032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00" fill="hold"/>
                                        <p:tgtEl>
                                          <p:spTgt spid="4"/>
                                        </p:tgtEl>
                                      </p:cBhvr>
                                    </p:cmd>
                                  </p:childTnLst>
                                </p:cTn>
                              </p:par>
                              <p:par>
                                <p:cTn id="7" presetID="42" presetClass="entr" presetSubtype="0" fill="hold" grpId="0" nodeType="withEffect">
                                  <p:stCondLst>
                                    <p:cond delay="1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anim calcmode="lin" valueType="num">
                                      <p:cBhvr>
                                        <p:cTn id="10" dur="500" fill="hold"/>
                                        <p:tgtEl>
                                          <p:spTgt spid="5"/>
                                        </p:tgtEl>
                                        <p:attrNameLst>
                                          <p:attrName>ppt_x</p:attrName>
                                        </p:attrNameLst>
                                      </p:cBhvr>
                                      <p:tavLst>
                                        <p:tav tm="0">
                                          <p:val>
                                            <p:strVal val="#ppt_x"/>
                                          </p:val>
                                        </p:tav>
                                        <p:tav tm="100000">
                                          <p:val>
                                            <p:strVal val="#ppt_x"/>
                                          </p:val>
                                        </p:tav>
                                      </p:tavLst>
                                    </p:anim>
                                    <p:anim calcmode="lin" valueType="num">
                                      <p:cBhvr>
                                        <p:cTn id="11" dur="5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958B-7E67-5A64-8FE9-F1606FFAD81D}"/>
              </a:ext>
            </a:extLst>
          </p:cNvPr>
          <p:cNvSpPr>
            <a:spLocks noGrp="1"/>
          </p:cNvSpPr>
          <p:nvPr>
            <p:ph type="title"/>
          </p:nvPr>
        </p:nvSpPr>
        <p:spPr/>
        <p:txBody>
          <a:bodyPr/>
          <a:lstStyle/>
          <a:p>
            <a:r>
              <a:rPr lang="en-IN" dirty="0"/>
              <a:t>Parent Side App</a:t>
            </a:r>
          </a:p>
        </p:txBody>
      </p:sp>
      <p:sp>
        <p:nvSpPr>
          <p:cNvPr id="4" name="Slide Number Placeholder 3">
            <a:extLst>
              <a:ext uri="{FF2B5EF4-FFF2-40B4-BE49-F238E27FC236}">
                <a16:creationId xmlns:a16="http://schemas.microsoft.com/office/drawing/2014/main" id="{9D9327EC-844D-9524-870C-BFCA07FB2273}"/>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4FAF8658-7F12-421C-0E7B-9634BE158721}"/>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AD25A432-2C65-DB70-C4A2-49167371578C}"/>
              </a:ext>
            </a:extLst>
          </p:cNvPr>
          <p:cNvSpPr>
            <a:spLocks noGrp="1"/>
          </p:cNvSpPr>
          <p:nvPr>
            <p:ph type="dt" sz="half" idx="10"/>
          </p:nvPr>
        </p:nvSpPr>
        <p:spPr/>
        <p:txBody>
          <a:bodyPr/>
          <a:lstStyle/>
          <a:p>
            <a:r>
              <a:rPr lang="en-US" noProof="0" dirty="0"/>
              <a:t>2023</a:t>
            </a:r>
          </a:p>
        </p:txBody>
      </p:sp>
      <p:sp>
        <p:nvSpPr>
          <p:cNvPr id="9" name="TextBox 8">
            <a:extLst>
              <a:ext uri="{FF2B5EF4-FFF2-40B4-BE49-F238E27FC236}">
                <a16:creationId xmlns:a16="http://schemas.microsoft.com/office/drawing/2014/main" id="{B451386A-E8E0-08F0-3ECA-672C50185EEB}"/>
              </a:ext>
            </a:extLst>
          </p:cNvPr>
          <p:cNvSpPr txBox="1"/>
          <p:nvPr/>
        </p:nvSpPr>
        <p:spPr>
          <a:xfrm>
            <a:off x="660400" y="5816600"/>
            <a:ext cx="2781300" cy="369332"/>
          </a:xfrm>
          <a:prstGeom prst="rect">
            <a:avLst/>
          </a:prstGeom>
          <a:noFill/>
        </p:spPr>
        <p:txBody>
          <a:bodyPr wrap="square" rtlCol="0">
            <a:spAutoFit/>
          </a:bodyPr>
          <a:lstStyle/>
          <a:p>
            <a:pPr algn="ctr"/>
            <a:r>
              <a:rPr lang="en-IN" dirty="0"/>
              <a:t> Create an Account or Login </a:t>
            </a:r>
          </a:p>
        </p:txBody>
      </p:sp>
      <p:pic>
        <p:nvPicPr>
          <p:cNvPr id="11" name="Picture 10" descr="A picture containing text, businesscard, screenshot&#10;&#10;Description automatically generated">
            <a:extLst>
              <a:ext uri="{FF2B5EF4-FFF2-40B4-BE49-F238E27FC236}">
                <a16:creationId xmlns:a16="http://schemas.microsoft.com/office/drawing/2014/main" id="{183DEAFB-1A4D-6FB2-5B81-414A46618046}"/>
              </a:ext>
            </a:extLst>
          </p:cNvPr>
          <p:cNvPicPr>
            <a:picLocks noChangeAspect="1"/>
          </p:cNvPicPr>
          <p:nvPr/>
        </p:nvPicPr>
        <p:blipFill>
          <a:blip r:embed="rId2"/>
          <a:stretch>
            <a:fillRect/>
          </a:stretch>
        </p:blipFill>
        <p:spPr>
          <a:xfrm>
            <a:off x="1088917" y="1549273"/>
            <a:ext cx="1898866" cy="4219702"/>
          </a:xfrm>
          <a:prstGeom prst="rect">
            <a:avLst/>
          </a:prstGeom>
        </p:spPr>
      </p:pic>
      <p:cxnSp>
        <p:nvCxnSpPr>
          <p:cNvPr id="13" name="Straight Arrow Connector 12">
            <a:extLst>
              <a:ext uri="{FF2B5EF4-FFF2-40B4-BE49-F238E27FC236}">
                <a16:creationId xmlns:a16="http://schemas.microsoft.com/office/drawing/2014/main" id="{17F8A945-5F6A-2857-FD7C-0D2E734A8E17}"/>
              </a:ext>
            </a:extLst>
          </p:cNvPr>
          <p:cNvCxnSpPr/>
          <p:nvPr/>
        </p:nvCxnSpPr>
        <p:spPr>
          <a:xfrm>
            <a:off x="3429068" y="3659124"/>
            <a:ext cx="825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descr="Diagram&#10;&#10;Description automatically generated">
            <a:extLst>
              <a:ext uri="{FF2B5EF4-FFF2-40B4-BE49-F238E27FC236}">
                <a16:creationId xmlns:a16="http://schemas.microsoft.com/office/drawing/2014/main" id="{F73677A0-81D5-60A3-0394-3E220548D10C}"/>
              </a:ext>
            </a:extLst>
          </p:cNvPr>
          <p:cNvPicPr>
            <a:picLocks noChangeAspect="1"/>
          </p:cNvPicPr>
          <p:nvPr/>
        </p:nvPicPr>
        <p:blipFill>
          <a:blip r:embed="rId3"/>
          <a:stretch>
            <a:fillRect/>
          </a:stretch>
        </p:blipFill>
        <p:spPr>
          <a:xfrm>
            <a:off x="4670034" y="1457049"/>
            <a:ext cx="1950368" cy="4334151"/>
          </a:xfrm>
          <a:prstGeom prst="rect">
            <a:avLst/>
          </a:prstGeom>
        </p:spPr>
      </p:pic>
      <p:sp>
        <p:nvSpPr>
          <p:cNvPr id="16" name="TextBox 15">
            <a:extLst>
              <a:ext uri="{FF2B5EF4-FFF2-40B4-BE49-F238E27FC236}">
                <a16:creationId xmlns:a16="http://schemas.microsoft.com/office/drawing/2014/main" id="{5656681E-E2AA-7A64-ECD8-CA3A48A6A84D}"/>
              </a:ext>
            </a:extLst>
          </p:cNvPr>
          <p:cNvSpPr txBox="1"/>
          <p:nvPr/>
        </p:nvSpPr>
        <p:spPr>
          <a:xfrm>
            <a:off x="4254568" y="5829300"/>
            <a:ext cx="2781300" cy="369332"/>
          </a:xfrm>
          <a:prstGeom prst="rect">
            <a:avLst/>
          </a:prstGeom>
          <a:noFill/>
        </p:spPr>
        <p:txBody>
          <a:bodyPr wrap="square" rtlCol="0">
            <a:spAutoFit/>
          </a:bodyPr>
          <a:lstStyle/>
          <a:p>
            <a:pPr algn="ctr"/>
            <a:r>
              <a:rPr lang="en-IN" dirty="0"/>
              <a:t> Enter account details</a:t>
            </a:r>
          </a:p>
        </p:txBody>
      </p:sp>
      <p:cxnSp>
        <p:nvCxnSpPr>
          <p:cNvPr id="17" name="Straight Arrow Connector 16">
            <a:extLst>
              <a:ext uri="{FF2B5EF4-FFF2-40B4-BE49-F238E27FC236}">
                <a16:creationId xmlns:a16="http://schemas.microsoft.com/office/drawing/2014/main" id="{039F243A-EF7C-4B10-942F-D22A966D7B5A}"/>
              </a:ext>
            </a:extLst>
          </p:cNvPr>
          <p:cNvCxnSpPr/>
          <p:nvPr/>
        </p:nvCxnSpPr>
        <p:spPr>
          <a:xfrm>
            <a:off x="7051040" y="3633522"/>
            <a:ext cx="825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descr="Graphical user interface, application&#10;&#10;Description automatically generated">
            <a:extLst>
              <a:ext uri="{FF2B5EF4-FFF2-40B4-BE49-F238E27FC236}">
                <a16:creationId xmlns:a16="http://schemas.microsoft.com/office/drawing/2014/main" id="{335B1EB4-3256-6344-2525-01E14656CEE8}"/>
              </a:ext>
            </a:extLst>
          </p:cNvPr>
          <p:cNvPicPr>
            <a:picLocks noChangeAspect="1"/>
          </p:cNvPicPr>
          <p:nvPr/>
        </p:nvPicPr>
        <p:blipFill>
          <a:blip r:embed="rId4"/>
          <a:stretch>
            <a:fillRect/>
          </a:stretch>
        </p:blipFill>
        <p:spPr>
          <a:xfrm>
            <a:off x="8302653" y="1492049"/>
            <a:ext cx="1967513" cy="4372251"/>
          </a:xfrm>
          <a:prstGeom prst="rect">
            <a:avLst/>
          </a:prstGeom>
        </p:spPr>
      </p:pic>
      <p:sp>
        <p:nvSpPr>
          <p:cNvPr id="22" name="TextBox 21">
            <a:extLst>
              <a:ext uri="{FF2B5EF4-FFF2-40B4-BE49-F238E27FC236}">
                <a16:creationId xmlns:a16="http://schemas.microsoft.com/office/drawing/2014/main" id="{9E0EE546-135B-E108-54CB-3E09B394C890}"/>
              </a:ext>
            </a:extLst>
          </p:cNvPr>
          <p:cNvSpPr txBox="1"/>
          <p:nvPr/>
        </p:nvSpPr>
        <p:spPr>
          <a:xfrm>
            <a:off x="7848736" y="5864300"/>
            <a:ext cx="2781300" cy="369332"/>
          </a:xfrm>
          <a:prstGeom prst="rect">
            <a:avLst/>
          </a:prstGeom>
          <a:noFill/>
        </p:spPr>
        <p:txBody>
          <a:bodyPr wrap="square" rtlCol="0">
            <a:spAutoFit/>
          </a:bodyPr>
          <a:lstStyle/>
          <a:p>
            <a:pPr algn="ctr"/>
            <a:r>
              <a:rPr lang="en-IN" dirty="0"/>
              <a:t> See your profile</a:t>
            </a:r>
          </a:p>
        </p:txBody>
      </p:sp>
    </p:spTree>
    <p:extLst>
      <p:ext uri="{BB962C8B-B14F-4D97-AF65-F5344CB8AC3E}">
        <p14:creationId xmlns:p14="http://schemas.microsoft.com/office/powerpoint/2010/main" val="333432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10;&#10;Description automatically generated">
            <a:extLst>
              <a:ext uri="{FF2B5EF4-FFF2-40B4-BE49-F238E27FC236}">
                <a16:creationId xmlns:a16="http://schemas.microsoft.com/office/drawing/2014/main" id="{925BC8FC-0785-670B-D757-FC78BFF04D06}"/>
              </a:ext>
            </a:extLst>
          </p:cNvPr>
          <p:cNvPicPr>
            <a:picLocks noGrp="1" noChangeAspect="1"/>
          </p:cNvPicPr>
          <p:nvPr>
            <p:ph idx="1"/>
          </p:nvPr>
        </p:nvPicPr>
        <p:blipFill>
          <a:blip r:embed="rId2"/>
          <a:stretch>
            <a:fillRect/>
          </a:stretch>
        </p:blipFill>
        <p:spPr>
          <a:xfrm>
            <a:off x="3619500" y="315381"/>
            <a:ext cx="2681169" cy="5958154"/>
          </a:xfrm>
        </p:spPr>
      </p:pic>
      <p:sp>
        <p:nvSpPr>
          <p:cNvPr id="4" name="Slide Number Placeholder 3">
            <a:extLst>
              <a:ext uri="{FF2B5EF4-FFF2-40B4-BE49-F238E27FC236}">
                <a16:creationId xmlns:a16="http://schemas.microsoft.com/office/drawing/2014/main" id="{EB634805-A96C-690B-AE51-0A5D62504363}"/>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5" name="Footer Placeholder 4">
            <a:extLst>
              <a:ext uri="{FF2B5EF4-FFF2-40B4-BE49-F238E27FC236}">
                <a16:creationId xmlns:a16="http://schemas.microsoft.com/office/drawing/2014/main" id="{525F66E9-CE41-0A5B-0ABA-6DF3B1A8515A}"/>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811913E6-1D73-DEAC-8B89-A74456D7F56F}"/>
              </a:ext>
            </a:extLst>
          </p:cNvPr>
          <p:cNvSpPr>
            <a:spLocks noGrp="1"/>
          </p:cNvSpPr>
          <p:nvPr>
            <p:ph type="dt" sz="half" idx="10"/>
          </p:nvPr>
        </p:nvSpPr>
        <p:spPr/>
        <p:txBody>
          <a:bodyPr/>
          <a:lstStyle/>
          <a:p>
            <a:r>
              <a:rPr lang="en-US" noProof="0" dirty="0"/>
              <a:t>2023</a:t>
            </a:r>
          </a:p>
        </p:txBody>
      </p:sp>
      <p:sp>
        <p:nvSpPr>
          <p:cNvPr id="9" name="TextBox 8">
            <a:extLst>
              <a:ext uri="{FF2B5EF4-FFF2-40B4-BE49-F238E27FC236}">
                <a16:creationId xmlns:a16="http://schemas.microsoft.com/office/drawing/2014/main" id="{C82FFD0A-6908-9B2A-F914-2A1DBA886004}"/>
              </a:ext>
            </a:extLst>
          </p:cNvPr>
          <p:cNvSpPr txBox="1"/>
          <p:nvPr/>
        </p:nvSpPr>
        <p:spPr>
          <a:xfrm>
            <a:off x="6827520" y="3167390"/>
            <a:ext cx="3695700" cy="523220"/>
          </a:xfrm>
          <a:prstGeom prst="rect">
            <a:avLst/>
          </a:prstGeom>
          <a:noFill/>
        </p:spPr>
        <p:txBody>
          <a:bodyPr wrap="square" rtlCol="0">
            <a:spAutoFit/>
          </a:bodyPr>
          <a:lstStyle/>
          <a:p>
            <a:r>
              <a:rPr lang="en-IN" sz="2800" dirty="0"/>
              <a:t>Add your task</a:t>
            </a:r>
          </a:p>
        </p:txBody>
      </p:sp>
    </p:spTree>
    <p:extLst>
      <p:ext uri="{BB962C8B-B14F-4D97-AF65-F5344CB8AC3E}">
        <p14:creationId xmlns:p14="http://schemas.microsoft.com/office/powerpoint/2010/main" val="2502273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D75B-9316-1DF0-EFF8-BF124C8720AD}"/>
              </a:ext>
            </a:extLst>
          </p:cNvPr>
          <p:cNvSpPr>
            <a:spLocks noGrp="1"/>
          </p:cNvSpPr>
          <p:nvPr>
            <p:ph type="title"/>
          </p:nvPr>
        </p:nvSpPr>
        <p:spPr/>
        <p:txBody>
          <a:bodyPr/>
          <a:lstStyle/>
          <a:p>
            <a:r>
              <a:rPr lang="en-IN" dirty="0"/>
              <a:t>Child Side App</a:t>
            </a:r>
          </a:p>
        </p:txBody>
      </p:sp>
      <p:sp>
        <p:nvSpPr>
          <p:cNvPr id="4" name="Slide Number Placeholder 3">
            <a:extLst>
              <a:ext uri="{FF2B5EF4-FFF2-40B4-BE49-F238E27FC236}">
                <a16:creationId xmlns:a16="http://schemas.microsoft.com/office/drawing/2014/main" id="{40306436-9F2D-31A1-B830-38FB5B90007B}"/>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04614A85-7626-27FC-A404-FEBC6D874E54}"/>
              </a:ext>
            </a:extLst>
          </p:cNvPr>
          <p:cNvSpPr>
            <a:spLocks noGrp="1"/>
          </p:cNvSpPr>
          <p:nvPr>
            <p:ph type="ftr" sz="quarter" idx="11"/>
          </p:nvPr>
        </p:nvSpPr>
        <p:spPr/>
        <p:txBody>
          <a:bodyPr/>
          <a:lstStyle/>
          <a:p>
            <a:r>
              <a:rPr lang="en-US" noProof="0" dirty="0" err="1"/>
              <a:t>BusyBee</a:t>
            </a:r>
            <a:endParaRPr lang="en-US" noProof="0" dirty="0"/>
          </a:p>
        </p:txBody>
      </p:sp>
      <p:sp>
        <p:nvSpPr>
          <p:cNvPr id="6" name="Date Placeholder 5">
            <a:extLst>
              <a:ext uri="{FF2B5EF4-FFF2-40B4-BE49-F238E27FC236}">
                <a16:creationId xmlns:a16="http://schemas.microsoft.com/office/drawing/2014/main" id="{2493FBCC-9BEA-CAC3-B036-61A5E762B40F}"/>
              </a:ext>
            </a:extLst>
          </p:cNvPr>
          <p:cNvSpPr>
            <a:spLocks noGrp="1"/>
          </p:cNvSpPr>
          <p:nvPr>
            <p:ph type="dt" sz="half" idx="10"/>
          </p:nvPr>
        </p:nvSpPr>
        <p:spPr/>
        <p:txBody>
          <a:bodyPr/>
          <a:lstStyle/>
          <a:p>
            <a:r>
              <a:rPr lang="en-US" noProof="0" dirty="0"/>
              <a:t>2023</a:t>
            </a:r>
          </a:p>
        </p:txBody>
      </p:sp>
      <p:pic>
        <p:nvPicPr>
          <p:cNvPr id="8" name="Picture 7" descr="A yellow card with a cartoon character on it&#10;&#10;Description automatically generated with low confidence">
            <a:extLst>
              <a:ext uri="{FF2B5EF4-FFF2-40B4-BE49-F238E27FC236}">
                <a16:creationId xmlns:a16="http://schemas.microsoft.com/office/drawing/2014/main" id="{A8D7818F-AECF-7D98-8902-6F11D4B5E486}"/>
              </a:ext>
            </a:extLst>
          </p:cNvPr>
          <p:cNvPicPr>
            <a:picLocks noChangeAspect="1"/>
          </p:cNvPicPr>
          <p:nvPr/>
        </p:nvPicPr>
        <p:blipFill>
          <a:blip r:embed="rId2"/>
          <a:stretch>
            <a:fillRect/>
          </a:stretch>
        </p:blipFill>
        <p:spPr>
          <a:xfrm>
            <a:off x="1021081" y="1421900"/>
            <a:ext cx="1935116" cy="4300258"/>
          </a:xfrm>
          <a:prstGeom prst="rect">
            <a:avLst/>
          </a:prstGeom>
        </p:spPr>
      </p:pic>
      <p:sp>
        <p:nvSpPr>
          <p:cNvPr id="9" name="TextBox 8">
            <a:extLst>
              <a:ext uri="{FF2B5EF4-FFF2-40B4-BE49-F238E27FC236}">
                <a16:creationId xmlns:a16="http://schemas.microsoft.com/office/drawing/2014/main" id="{7197C224-A73C-2757-8069-638433548575}"/>
              </a:ext>
            </a:extLst>
          </p:cNvPr>
          <p:cNvSpPr txBox="1"/>
          <p:nvPr/>
        </p:nvSpPr>
        <p:spPr>
          <a:xfrm>
            <a:off x="973571" y="5754573"/>
            <a:ext cx="2171700" cy="646331"/>
          </a:xfrm>
          <a:prstGeom prst="rect">
            <a:avLst/>
          </a:prstGeom>
          <a:noFill/>
        </p:spPr>
        <p:txBody>
          <a:bodyPr wrap="square" rtlCol="0">
            <a:spAutoFit/>
          </a:bodyPr>
          <a:lstStyle/>
          <a:p>
            <a:r>
              <a:rPr lang="en-IN" dirty="0"/>
              <a:t>Sign in in the Child app through the Parent App</a:t>
            </a:r>
          </a:p>
        </p:txBody>
      </p:sp>
      <p:cxnSp>
        <p:nvCxnSpPr>
          <p:cNvPr id="11" name="Straight Arrow Connector 10">
            <a:extLst>
              <a:ext uri="{FF2B5EF4-FFF2-40B4-BE49-F238E27FC236}">
                <a16:creationId xmlns:a16="http://schemas.microsoft.com/office/drawing/2014/main" id="{6061A342-39B6-2A1B-250D-88D0F52A0F6C}"/>
              </a:ext>
            </a:extLst>
          </p:cNvPr>
          <p:cNvCxnSpPr>
            <a:cxnSpLocks/>
          </p:cNvCxnSpPr>
          <p:nvPr/>
        </p:nvCxnSpPr>
        <p:spPr>
          <a:xfrm>
            <a:off x="3318565" y="3784600"/>
            <a:ext cx="20459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 name="Picture 16" descr="Application&#10;&#10;Description automatically generated with medium confidence">
            <a:extLst>
              <a:ext uri="{FF2B5EF4-FFF2-40B4-BE49-F238E27FC236}">
                <a16:creationId xmlns:a16="http://schemas.microsoft.com/office/drawing/2014/main" id="{C8D900EF-57FB-EC39-9F7D-2784FB98B732}"/>
              </a:ext>
            </a:extLst>
          </p:cNvPr>
          <p:cNvPicPr>
            <a:picLocks noChangeAspect="1"/>
          </p:cNvPicPr>
          <p:nvPr/>
        </p:nvPicPr>
        <p:blipFill>
          <a:blip r:embed="rId3"/>
          <a:stretch>
            <a:fillRect/>
          </a:stretch>
        </p:blipFill>
        <p:spPr>
          <a:xfrm>
            <a:off x="5483352" y="1443378"/>
            <a:ext cx="1925451" cy="4278779"/>
          </a:xfrm>
          <a:prstGeom prst="rect">
            <a:avLst/>
          </a:prstGeom>
        </p:spPr>
      </p:pic>
      <p:sp>
        <p:nvSpPr>
          <p:cNvPr id="18" name="TextBox 17">
            <a:extLst>
              <a:ext uri="{FF2B5EF4-FFF2-40B4-BE49-F238E27FC236}">
                <a16:creationId xmlns:a16="http://schemas.microsoft.com/office/drawing/2014/main" id="{323050BF-186A-A30B-F03D-A9477AA3F2BB}"/>
              </a:ext>
            </a:extLst>
          </p:cNvPr>
          <p:cNvSpPr txBox="1"/>
          <p:nvPr/>
        </p:nvSpPr>
        <p:spPr>
          <a:xfrm>
            <a:off x="5364480" y="5754573"/>
            <a:ext cx="2171700" cy="646331"/>
          </a:xfrm>
          <a:prstGeom prst="rect">
            <a:avLst/>
          </a:prstGeom>
          <a:noFill/>
        </p:spPr>
        <p:txBody>
          <a:bodyPr wrap="square" rtlCol="0">
            <a:spAutoFit/>
          </a:bodyPr>
          <a:lstStyle/>
          <a:p>
            <a:pPr algn="ctr"/>
            <a:r>
              <a:rPr lang="en-IN" dirty="0"/>
              <a:t>Dashboard with coin balance</a:t>
            </a:r>
          </a:p>
        </p:txBody>
      </p:sp>
      <p:sp>
        <p:nvSpPr>
          <p:cNvPr id="19" name="TextBox 18">
            <a:extLst>
              <a:ext uri="{FF2B5EF4-FFF2-40B4-BE49-F238E27FC236}">
                <a16:creationId xmlns:a16="http://schemas.microsoft.com/office/drawing/2014/main" id="{83DBF1C0-56E9-25D3-304E-7320E19585CD}"/>
              </a:ext>
            </a:extLst>
          </p:cNvPr>
          <p:cNvSpPr txBox="1"/>
          <p:nvPr/>
        </p:nvSpPr>
        <p:spPr>
          <a:xfrm>
            <a:off x="9590144" y="5743346"/>
            <a:ext cx="2171700" cy="646331"/>
          </a:xfrm>
          <a:prstGeom prst="rect">
            <a:avLst/>
          </a:prstGeom>
          <a:noFill/>
        </p:spPr>
        <p:txBody>
          <a:bodyPr wrap="square" rtlCol="0">
            <a:spAutoFit/>
          </a:bodyPr>
          <a:lstStyle/>
          <a:p>
            <a:pPr algn="ctr"/>
            <a:r>
              <a:rPr lang="en-IN" dirty="0"/>
              <a:t>Go to task tab to earn honey from tasks</a:t>
            </a:r>
          </a:p>
        </p:txBody>
      </p:sp>
      <p:cxnSp>
        <p:nvCxnSpPr>
          <p:cNvPr id="20" name="Straight Arrow Connector 19">
            <a:extLst>
              <a:ext uri="{FF2B5EF4-FFF2-40B4-BE49-F238E27FC236}">
                <a16:creationId xmlns:a16="http://schemas.microsoft.com/office/drawing/2014/main" id="{1C6974E2-D848-F32B-1247-6ED26FBC7604}"/>
              </a:ext>
            </a:extLst>
          </p:cNvPr>
          <p:cNvCxnSpPr>
            <a:cxnSpLocks/>
          </p:cNvCxnSpPr>
          <p:nvPr/>
        </p:nvCxnSpPr>
        <p:spPr>
          <a:xfrm>
            <a:off x="7544229" y="3759200"/>
            <a:ext cx="20459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descr="Graphical user interface, text, application, chat or text message&#10;&#10;Description automatically generated">
            <a:extLst>
              <a:ext uri="{FF2B5EF4-FFF2-40B4-BE49-F238E27FC236}">
                <a16:creationId xmlns:a16="http://schemas.microsoft.com/office/drawing/2014/main" id="{5FBA4932-45EA-5374-EEF2-A2EA3406A23C}"/>
              </a:ext>
            </a:extLst>
          </p:cNvPr>
          <p:cNvPicPr>
            <a:picLocks noChangeAspect="1"/>
          </p:cNvPicPr>
          <p:nvPr/>
        </p:nvPicPr>
        <p:blipFill>
          <a:blip r:embed="rId4"/>
          <a:stretch>
            <a:fillRect/>
          </a:stretch>
        </p:blipFill>
        <p:spPr>
          <a:xfrm>
            <a:off x="9725570" y="1421900"/>
            <a:ext cx="1925451" cy="4278779"/>
          </a:xfrm>
          <a:prstGeom prst="rect">
            <a:avLst/>
          </a:prstGeom>
        </p:spPr>
      </p:pic>
    </p:spTree>
    <p:extLst>
      <p:ext uri="{BB962C8B-B14F-4D97-AF65-F5344CB8AC3E}">
        <p14:creationId xmlns:p14="http://schemas.microsoft.com/office/powerpoint/2010/main" val="4251004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3669-335D-70FA-0DA2-6758CF1A07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A869CC-BA05-01F3-5088-00F16DF8D31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62B05139-2F29-91BD-A023-7B78A9D45DDD}"/>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5" name="Footer Placeholder 4">
            <a:extLst>
              <a:ext uri="{FF2B5EF4-FFF2-40B4-BE49-F238E27FC236}">
                <a16:creationId xmlns:a16="http://schemas.microsoft.com/office/drawing/2014/main" id="{11BE1867-7753-1D7F-0B4B-51B2A977400C}"/>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12BA8D8B-D0FA-1C41-4F9B-8F1485FFCF5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48882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Team </a:t>
            </a:r>
            <a:r>
              <a:rPr lang="en-US" dirty="0" err="1"/>
              <a:t>Poize</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Category – Open Innovation</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descr="Logo&#10;&#10;Description automatically generated">
            <a:extLst>
              <a:ext uri="{FF2B5EF4-FFF2-40B4-BE49-F238E27FC236}">
                <a16:creationId xmlns:a16="http://schemas.microsoft.com/office/drawing/2014/main" id="{BB255058-E06D-37F2-3151-C132D3F5E808}"/>
              </a:ext>
            </a:extLst>
          </p:cNvPr>
          <p:cNvPicPr>
            <a:picLocks noChangeAspect="1"/>
          </p:cNvPicPr>
          <p:nvPr/>
        </p:nvPicPr>
        <p:blipFill rotWithShape="1">
          <a:blip r:embed="rId3"/>
          <a:srcRect l="16618" t="4531" r="16618"/>
          <a:stretch/>
        </p:blipFill>
        <p:spPr>
          <a:xfrm>
            <a:off x="7246780" y="812292"/>
            <a:ext cx="3834628" cy="4928616"/>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Areas of Growth</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Timeline</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err="1"/>
              <a:t>BusyBee</a:t>
            </a:r>
            <a:endParaRPr lang="en-US" dirty="0"/>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2023</a:t>
            </a:r>
          </a:p>
        </p:txBody>
      </p:sp>
    </p:spTree>
    <p:extLst>
      <p:ext uri="{BB962C8B-B14F-4D97-AF65-F5344CB8AC3E}">
        <p14:creationId xmlns:p14="http://schemas.microsoft.com/office/powerpoint/2010/main" val="68197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748204" y="894027"/>
            <a:ext cx="5038344" cy="809244"/>
          </a:xfrm>
        </p:spPr>
        <p:txBody>
          <a:bodyPr/>
          <a:lstStyle/>
          <a:p>
            <a:r>
              <a:rPr lang="en-US" dirty="0">
                <a:sym typeface="DM Sans Medium"/>
              </a:rPr>
              <a:t>Problem</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49291" y="1839226"/>
            <a:ext cx="6026217" cy="3615089"/>
          </a:xfrm>
        </p:spPr>
        <p:txBody>
          <a:bodyPr/>
          <a:lstStyle/>
          <a:p>
            <a:pPr indent="-228600">
              <a:lnSpc>
                <a:spcPct val="90000"/>
              </a:lnSpc>
              <a:spcAft>
                <a:spcPts val="600"/>
              </a:spcAft>
              <a:buFont typeface="Arial" panose="020B0604020202020204" pitchFamily="34" charset="0"/>
              <a:buChar char="•"/>
            </a:pPr>
            <a:r>
              <a:rPr lang="en-US" dirty="0">
                <a:solidFill>
                  <a:schemeClr val="tx2"/>
                </a:solidFill>
              </a:rPr>
              <a:t>According to NASDAQ around 70% of families lose their generational wealth by the 2</a:t>
            </a:r>
            <a:r>
              <a:rPr lang="en-US" baseline="30000" dirty="0">
                <a:solidFill>
                  <a:schemeClr val="tx2"/>
                </a:solidFill>
              </a:rPr>
              <a:t>nd</a:t>
            </a:r>
            <a:r>
              <a:rPr lang="en-US" dirty="0">
                <a:solidFill>
                  <a:schemeClr val="tx2"/>
                </a:solidFill>
              </a:rPr>
              <a:t>  and 90% by the 3</a:t>
            </a:r>
            <a:r>
              <a:rPr lang="en-US" baseline="30000" dirty="0">
                <a:solidFill>
                  <a:schemeClr val="tx2"/>
                </a:solidFill>
              </a:rPr>
              <a:t>rd</a:t>
            </a:r>
            <a:r>
              <a:rPr lang="en-US" dirty="0">
                <a:solidFill>
                  <a:schemeClr val="tx2"/>
                </a:solidFill>
              </a:rPr>
              <a:t> , which is majorly due to lack of financial management knowledge. </a:t>
            </a:r>
          </a:p>
          <a:p>
            <a:pPr indent="-228600">
              <a:lnSpc>
                <a:spcPct val="90000"/>
              </a:lnSpc>
              <a:spcAft>
                <a:spcPts val="600"/>
              </a:spcAft>
              <a:buFont typeface="Arial" panose="020B0604020202020204" pitchFamily="34" charset="0"/>
              <a:buChar char="•"/>
            </a:pPr>
            <a:r>
              <a:rPr lang="en-US" dirty="0">
                <a:solidFill>
                  <a:schemeClr val="tx2"/>
                </a:solidFill>
              </a:rPr>
              <a:t>Majority of parents in India consider money not an important topic to discuss as they think it promotes entitlement in children Many refuse to let  children have access to disposable income like pocket money as they think it would be wasted.</a:t>
            </a:r>
          </a:p>
          <a:p>
            <a:pPr indent="-228600">
              <a:lnSpc>
                <a:spcPct val="90000"/>
              </a:lnSpc>
              <a:spcAft>
                <a:spcPts val="600"/>
              </a:spcAft>
              <a:buFont typeface="Arial" panose="020B0604020202020204" pitchFamily="34" charset="0"/>
              <a:buChar char="•"/>
            </a:pPr>
            <a:r>
              <a:rPr lang="en-US" dirty="0">
                <a:solidFill>
                  <a:schemeClr val="tx2"/>
                </a:solidFill>
              </a:rPr>
              <a:t>This lead children late in life having no financial knowledge or discipline to spend money wisely and This leads to wild spending and the outflow of cash increases more than the influx, which leads to decline in wealth.</a:t>
            </a:r>
          </a:p>
          <a:p>
            <a:pPr indent="-228600">
              <a:lnSpc>
                <a:spcPct val="90000"/>
              </a:lnSpc>
              <a:spcAft>
                <a:spcPts val="600"/>
              </a:spcAft>
              <a:buFont typeface="Arial" panose="020B0604020202020204" pitchFamily="34" charset="0"/>
              <a:buChar char="•"/>
            </a:pPr>
            <a:r>
              <a:rPr lang="en-US" dirty="0">
                <a:solidFill>
                  <a:schemeClr val="tx2"/>
                </a:solidFill>
              </a:rPr>
              <a:t>Due to rise in Living costs dual income households are on a rise where both parents work to earn a living leaving the kid either alone or with a caretaker(grandparents or babysitters)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dirty="0"/>
          </a:p>
        </p:txBody>
      </p:sp>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Wealth Problems</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2061559823"/>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a:xfrm>
            <a:off x="5364480" y="6432884"/>
            <a:ext cx="1463040" cy="214908"/>
          </a:xfrm>
        </p:spPr>
        <p:txBody>
          <a:bodyPr/>
          <a:lstStyle/>
          <a:p>
            <a:r>
              <a:rPr lang="en-US" dirty="0" err="1"/>
              <a:t>BusyBee</a:t>
            </a:r>
            <a:endParaRPr lang="en-US" dirty="0"/>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2023</a:t>
            </a:r>
          </a:p>
        </p:txBody>
      </p:sp>
      <p:pic>
        <p:nvPicPr>
          <p:cNvPr id="2052" name="Picture 4" descr="Part IV | World Inequality Report 2018">
            <a:extLst>
              <a:ext uri="{FF2B5EF4-FFF2-40B4-BE49-F238E27FC236}">
                <a16:creationId xmlns:a16="http://schemas.microsoft.com/office/drawing/2014/main" id="{AAFFD660-D353-3064-2933-B4FC8539D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867" y="1809750"/>
            <a:ext cx="6290945" cy="387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31520" y="1947672"/>
            <a:ext cx="3017520" cy="1938528"/>
          </a:xfrm>
        </p:spPr>
        <p:txBody>
          <a:bodyPr anchor="t">
            <a:normAutofit/>
          </a:bodyPr>
          <a:lstStyle/>
          <a:p>
            <a:pPr>
              <a:lnSpc>
                <a:spcPct val="90000"/>
              </a:lnSpc>
            </a:pPr>
            <a:r>
              <a:rPr lang="en-US" sz="5100"/>
              <a:t>Role of Busy Bee</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58952" y="4279392"/>
            <a:ext cx="2980944" cy="402336"/>
          </a:xfrm>
        </p:spPr>
        <p:txBody>
          <a:bodyPr>
            <a:normAutofit/>
          </a:bodyPr>
          <a:lstStyle/>
          <a:p>
            <a:pPr>
              <a:spcAft>
                <a:spcPts val="600"/>
              </a:spcAft>
            </a:pPr>
            <a:r>
              <a:rPr lang="en-US" altLang="zh-CN" dirty="0"/>
              <a:t>Annual Revenue Growth</a:t>
            </a:r>
            <a:endParaRPr lang="en-US" altLang="zh-CN"/>
          </a:p>
        </p:txBody>
      </p:sp>
      <p:pic>
        <p:nvPicPr>
          <p:cNvPr id="6" name="Picture Placeholder 5" descr="Logo&#10;&#10;Description automatically generated">
            <a:extLst>
              <a:ext uri="{FF2B5EF4-FFF2-40B4-BE49-F238E27FC236}">
                <a16:creationId xmlns:a16="http://schemas.microsoft.com/office/drawing/2014/main" id="{5C3DAA50-E781-92AB-07EF-437BE04E1031}"/>
              </a:ext>
            </a:extLst>
          </p:cNvPr>
          <p:cNvPicPr>
            <a:picLocks noGrp="1" noChangeAspect="1"/>
          </p:cNvPicPr>
          <p:nvPr>
            <p:ph type="pic" sz="quarter" idx="10"/>
          </p:nvPr>
        </p:nvPicPr>
        <p:blipFill rotWithShape="1">
          <a:blip r:embed="rId2"/>
          <a:srcRect l="2164" r="7836"/>
          <a:stretch/>
        </p:blipFill>
        <p:spPr>
          <a:xfrm>
            <a:off x="5001768" y="420624"/>
            <a:ext cx="5897880" cy="5897880"/>
          </a:xfrm>
          <a:noFill/>
        </p:spPr>
      </p:pic>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a:xfrm>
            <a:off x="2862072" y="2322576"/>
            <a:ext cx="6907570" cy="1901952"/>
          </a:xfrm>
        </p:spPr>
        <p:txBody>
          <a:bodyPr/>
          <a:lstStyle/>
          <a:p>
            <a:r>
              <a:rPr lang="en-US" sz="4800" dirty="0"/>
              <a:t>The more you learn The more you earn</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err="1"/>
              <a:t>BusyBee</a:t>
            </a:r>
            <a:endParaRPr lang="en-US" dirty="0"/>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Our Solution</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err="1"/>
              <a:t>BusyBee</a:t>
            </a:r>
            <a:endParaRPr lang="en-US" dirty="0"/>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223X</a:t>
            </a:r>
          </a:p>
        </p:txBody>
      </p:sp>
      <p:sp>
        <p:nvSpPr>
          <p:cNvPr id="42" name="TextBox 41">
            <a:extLst>
              <a:ext uri="{FF2B5EF4-FFF2-40B4-BE49-F238E27FC236}">
                <a16:creationId xmlns:a16="http://schemas.microsoft.com/office/drawing/2014/main" id="{B31C2BFA-2808-A3DD-2385-8195C157195C}"/>
              </a:ext>
            </a:extLst>
          </p:cNvPr>
          <p:cNvSpPr txBox="1"/>
          <p:nvPr/>
        </p:nvSpPr>
        <p:spPr>
          <a:xfrm>
            <a:off x="838200" y="2948313"/>
            <a:ext cx="2273968" cy="2031325"/>
          </a:xfrm>
          <a:prstGeom prst="rect">
            <a:avLst/>
          </a:prstGeom>
          <a:noFill/>
        </p:spPr>
        <p:txBody>
          <a:bodyPr wrap="square" rtlCol="0">
            <a:spAutoFit/>
          </a:bodyPr>
          <a:lstStyle/>
          <a:p>
            <a:r>
              <a:rPr lang="en-US" dirty="0">
                <a:solidFill>
                  <a:schemeClr val="tx2"/>
                </a:solidFill>
              </a:rPr>
              <a:t>We created </a:t>
            </a:r>
            <a:r>
              <a:rPr lang="en-US" dirty="0" err="1">
                <a:solidFill>
                  <a:schemeClr val="tx2"/>
                </a:solidFill>
              </a:rPr>
              <a:t>BusyBee</a:t>
            </a:r>
            <a:r>
              <a:rPr lang="en-US" dirty="0">
                <a:solidFill>
                  <a:schemeClr val="tx2"/>
                </a:solidFill>
              </a:rPr>
              <a:t> as solution to help inculcate discipline and good habits in children by the use of positive reinforcement.</a:t>
            </a:r>
          </a:p>
          <a:p>
            <a:endParaRPr lang="en-IN" dirty="0"/>
          </a:p>
        </p:txBody>
      </p:sp>
      <p:sp>
        <p:nvSpPr>
          <p:cNvPr id="43" name="TextBox 42">
            <a:extLst>
              <a:ext uri="{FF2B5EF4-FFF2-40B4-BE49-F238E27FC236}">
                <a16:creationId xmlns:a16="http://schemas.microsoft.com/office/drawing/2014/main" id="{F0C25845-D749-8BE8-BE17-D8EEFB672A05}"/>
              </a:ext>
            </a:extLst>
          </p:cNvPr>
          <p:cNvSpPr txBox="1"/>
          <p:nvPr/>
        </p:nvSpPr>
        <p:spPr>
          <a:xfrm>
            <a:off x="3785937" y="2598821"/>
            <a:ext cx="2117558" cy="2517612"/>
          </a:xfrm>
          <a:prstGeom prst="rect">
            <a:avLst/>
          </a:prstGeom>
          <a:noFill/>
        </p:spPr>
        <p:txBody>
          <a:bodyPr wrap="square" rtlCol="0">
            <a:spAutoFit/>
          </a:bodyPr>
          <a:lstStyle/>
          <a:p>
            <a:pPr marL="285750" indent="-228600">
              <a:lnSpc>
                <a:spcPct val="90000"/>
              </a:lnSpc>
              <a:spcAft>
                <a:spcPts val="600"/>
              </a:spcAft>
              <a:buFont typeface="Arial" panose="020B0604020202020204" pitchFamily="34" charset="0"/>
              <a:buChar char="•"/>
            </a:pPr>
            <a:endParaRPr lang="en-US" dirty="0">
              <a:solidFill>
                <a:schemeClr val="tx2"/>
              </a:solidFill>
            </a:endParaRPr>
          </a:p>
          <a:p>
            <a:pPr marL="57150">
              <a:lnSpc>
                <a:spcPct val="90000"/>
              </a:lnSpc>
              <a:spcAft>
                <a:spcPts val="600"/>
              </a:spcAft>
            </a:pPr>
            <a:r>
              <a:rPr lang="en-US" dirty="0" err="1">
                <a:solidFill>
                  <a:schemeClr val="tx2"/>
                </a:solidFill>
              </a:rPr>
              <a:t>BusyBee</a:t>
            </a:r>
            <a:r>
              <a:rPr lang="en-US" dirty="0">
                <a:solidFill>
                  <a:schemeClr val="tx2"/>
                </a:solidFill>
              </a:rPr>
              <a:t> works by rewarding children with honey(virtual currency) which can be used to redeem reward determined by the parents</a:t>
            </a:r>
          </a:p>
          <a:p>
            <a:endParaRPr lang="en-IN" dirty="0"/>
          </a:p>
        </p:txBody>
      </p:sp>
      <p:sp>
        <p:nvSpPr>
          <p:cNvPr id="44" name="TextBox 43">
            <a:extLst>
              <a:ext uri="{FF2B5EF4-FFF2-40B4-BE49-F238E27FC236}">
                <a16:creationId xmlns:a16="http://schemas.microsoft.com/office/drawing/2014/main" id="{FC044BEB-9432-5280-B433-9DF66CA20F35}"/>
              </a:ext>
            </a:extLst>
          </p:cNvPr>
          <p:cNvSpPr txBox="1"/>
          <p:nvPr/>
        </p:nvSpPr>
        <p:spPr>
          <a:xfrm>
            <a:off x="6448926" y="2851939"/>
            <a:ext cx="2390274" cy="2031325"/>
          </a:xfrm>
          <a:prstGeom prst="rect">
            <a:avLst/>
          </a:prstGeom>
          <a:noFill/>
        </p:spPr>
        <p:txBody>
          <a:bodyPr wrap="square" rtlCol="0">
            <a:spAutoFit/>
          </a:bodyPr>
          <a:lstStyle/>
          <a:p>
            <a:r>
              <a:rPr lang="en-US" dirty="0">
                <a:solidFill>
                  <a:schemeClr val="tx2"/>
                </a:solidFill>
              </a:rPr>
              <a:t>Parents can provide task for the children to complete which rewards them with honey after being verified by the parent.</a:t>
            </a:r>
          </a:p>
          <a:p>
            <a:endParaRPr lang="en-IN" dirty="0"/>
          </a:p>
        </p:txBody>
      </p:sp>
      <p:sp>
        <p:nvSpPr>
          <p:cNvPr id="45" name="TextBox 44">
            <a:extLst>
              <a:ext uri="{FF2B5EF4-FFF2-40B4-BE49-F238E27FC236}">
                <a16:creationId xmlns:a16="http://schemas.microsoft.com/office/drawing/2014/main" id="{8DCBFD20-4D8D-4069-8BC6-D216B56331A9}"/>
              </a:ext>
            </a:extLst>
          </p:cNvPr>
          <p:cNvSpPr txBox="1"/>
          <p:nvPr/>
        </p:nvSpPr>
        <p:spPr>
          <a:xfrm>
            <a:off x="9384631" y="3118963"/>
            <a:ext cx="2117558" cy="1477328"/>
          </a:xfrm>
          <a:prstGeom prst="rect">
            <a:avLst/>
          </a:prstGeom>
          <a:noFill/>
        </p:spPr>
        <p:txBody>
          <a:bodyPr wrap="square" rtlCol="0">
            <a:spAutoFit/>
          </a:bodyPr>
          <a:lstStyle/>
          <a:p>
            <a:r>
              <a:rPr lang="en-US" dirty="0">
                <a:solidFill>
                  <a:schemeClr val="tx2"/>
                </a:solidFill>
              </a:rPr>
              <a:t>The child can then use the honey earn by him to redeem rewards preset by the parent.</a:t>
            </a:r>
          </a:p>
          <a:p>
            <a:endParaRPr lang="en-IN" dirty="0"/>
          </a:p>
        </p:txBody>
      </p:sp>
    </p:spTree>
    <p:extLst>
      <p:ext uri="{BB962C8B-B14F-4D97-AF65-F5344CB8AC3E}">
        <p14:creationId xmlns:p14="http://schemas.microsoft.com/office/powerpoint/2010/main" val="325180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Working</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endParaRPr lang="en-US" dirty="0"/>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endParaRPr lang="en-US" dirty="0"/>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err="1"/>
              <a:t>BusyBee</a:t>
            </a:r>
            <a:endParaRPr lang="en-US" dirty="0"/>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2023</a:t>
            </a:r>
          </a:p>
        </p:txBody>
      </p:sp>
      <p:sp>
        <p:nvSpPr>
          <p:cNvPr id="5" name="TextBox 4">
            <a:extLst>
              <a:ext uri="{FF2B5EF4-FFF2-40B4-BE49-F238E27FC236}">
                <a16:creationId xmlns:a16="http://schemas.microsoft.com/office/drawing/2014/main" id="{CFC45056-4065-7193-F55C-FE22E9BAA84B}"/>
              </a:ext>
            </a:extLst>
          </p:cNvPr>
          <p:cNvSpPr txBox="1"/>
          <p:nvPr/>
        </p:nvSpPr>
        <p:spPr>
          <a:xfrm>
            <a:off x="3256547" y="2301373"/>
            <a:ext cx="5085348" cy="830997"/>
          </a:xfrm>
          <a:prstGeom prst="rect">
            <a:avLst/>
          </a:prstGeom>
          <a:noFill/>
        </p:spPr>
        <p:txBody>
          <a:bodyPr wrap="square" rtlCol="0">
            <a:spAutoFit/>
          </a:bodyPr>
          <a:lstStyle/>
          <a:p>
            <a:pPr algn="ctr"/>
            <a:r>
              <a:rPr lang="en-IN" sz="4800" b="1" dirty="0">
                <a:latin typeface="+mj-lt"/>
              </a:rPr>
              <a:t>Parent Side App</a:t>
            </a:r>
          </a:p>
        </p:txBody>
      </p:sp>
      <p:sp>
        <p:nvSpPr>
          <p:cNvPr id="8" name="TextBox 7">
            <a:extLst>
              <a:ext uri="{FF2B5EF4-FFF2-40B4-BE49-F238E27FC236}">
                <a16:creationId xmlns:a16="http://schemas.microsoft.com/office/drawing/2014/main" id="{C710BBAE-F789-1525-B8B5-23E1087011CF}"/>
              </a:ext>
            </a:extLst>
          </p:cNvPr>
          <p:cNvSpPr txBox="1"/>
          <p:nvPr/>
        </p:nvSpPr>
        <p:spPr>
          <a:xfrm>
            <a:off x="3256547" y="4343016"/>
            <a:ext cx="5085348" cy="830997"/>
          </a:xfrm>
          <a:prstGeom prst="rect">
            <a:avLst/>
          </a:prstGeom>
          <a:noFill/>
        </p:spPr>
        <p:txBody>
          <a:bodyPr wrap="square" rtlCol="0">
            <a:spAutoFit/>
          </a:bodyPr>
          <a:lstStyle/>
          <a:p>
            <a:pPr algn="ctr"/>
            <a:r>
              <a:rPr lang="en-IN" sz="4800" b="1" dirty="0">
                <a:latin typeface="+mj-lt"/>
              </a:rPr>
              <a:t>Child Side App</a:t>
            </a:r>
          </a:p>
        </p:txBody>
      </p:sp>
    </p:spTree>
    <p:extLst>
      <p:ext uri="{BB962C8B-B14F-4D97-AF65-F5344CB8AC3E}">
        <p14:creationId xmlns:p14="http://schemas.microsoft.com/office/powerpoint/2010/main" val="1646725871"/>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135835C45E4748BEA6BA5A05912315" ma:contentTypeVersion="2" ma:contentTypeDescription="Create a new document." ma:contentTypeScope="" ma:versionID="510e901adc8f3fe9ed073e605ff303fb">
  <xsd:schema xmlns:xsd="http://www.w3.org/2001/XMLSchema" xmlns:xs="http://www.w3.org/2001/XMLSchema" xmlns:p="http://schemas.microsoft.com/office/2006/metadata/properties" xmlns:ns3="0e4880fb-49b3-4cfb-bab1-a0e2b0e256c0" targetNamespace="http://schemas.microsoft.com/office/2006/metadata/properties" ma:root="true" ma:fieldsID="27850a9ae4937c3954ab9f5a452a19e1" ns3:_="">
    <xsd:import namespace="0e4880fb-49b3-4cfb-bab1-a0e2b0e256c0"/>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880fb-49b3-4cfb-bab1-a0e2b0e256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purl.org/dc/elements/1.1/"/>
    <ds:schemaRef ds:uri="0e4880fb-49b3-4cfb-bab1-a0e2b0e256c0"/>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458E73CF-48F1-4199-BF18-275322E9D4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4880fb-49b3-4cfb-bab1-a0e2b0e25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Modern geometry</Template>
  <TotalTime>201</TotalTime>
  <Words>517</Words>
  <Application>Microsoft Office PowerPoint</Application>
  <PresentationFormat>Widescreen</PresentationFormat>
  <Paragraphs>89</Paragraphs>
  <Slides>16</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Century Gothic</vt:lpstr>
      <vt:lpstr>Karla</vt:lpstr>
      <vt:lpstr>Montserrat</vt:lpstr>
      <vt:lpstr>Univers Condensed Light</vt:lpstr>
      <vt:lpstr>Office Theme</vt:lpstr>
      <vt:lpstr>1_Office Theme</vt:lpstr>
      <vt:lpstr>PowerPoint Presentation</vt:lpstr>
      <vt:lpstr>Team Poize</vt:lpstr>
      <vt:lpstr>Agenda</vt:lpstr>
      <vt:lpstr>Problem </vt:lpstr>
      <vt:lpstr>Wealth Problems</vt:lpstr>
      <vt:lpstr>Role of Busy Bee</vt:lpstr>
      <vt:lpstr>The more you learn The more you earn</vt:lpstr>
      <vt:lpstr>Our Solution</vt:lpstr>
      <vt:lpstr>Working</vt:lpstr>
      <vt:lpstr>Parent Side App</vt:lpstr>
      <vt:lpstr>PowerPoint Presentation</vt:lpstr>
      <vt:lpstr>Child Side App</vt:lpstr>
      <vt:lpstr>PowerPoint Presentation</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SHREYASH SRIVASTAVA</dc:creator>
  <cp:lastModifiedBy>SHREYASH SRIVASTAVA</cp:lastModifiedBy>
  <cp:revision>2</cp:revision>
  <dcterms:created xsi:type="dcterms:W3CDTF">2023-01-07T00:17:00Z</dcterms:created>
  <dcterms:modified xsi:type="dcterms:W3CDTF">2023-01-07T03:38:41Z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0x0101002F135835C45E4748BEA6BA5A05912315</vt:lpwstr>
  </property>
</Properties>
</file>